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5" r:id="rId1"/>
  </p:sldMasterIdLst>
  <p:notesMasterIdLst>
    <p:notesMasterId r:id="rId20"/>
  </p:notesMasterIdLst>
  <p:sldIdLst>
    <p:sldId id="256" r:id="rId2"/>
    <p:sldId id="270" r:id="rId3"/>
    <p:sldId id="260" r:id="rId4"/>
    <p:sldId id="257" r:id="rId5"/>
    <p:sldId id="262" r:id="rId6"/>
    <p:sldId id="275" r:id="rId7"/>
    <p:sldId id="263" r:id="rId8"/>
    <p:sldId id="265" r:id="rId9"/>
    <p:sldId id="259" r:id="rId10"/>
    <p:sldId id="264" r:id="rId11"/>
    <p:sldId id="273" r:id="rId12"/>
    <p:sldId id="266" r:id="rId13"/>
    <p:sldId id="272" r:id="rId14"/>
    <p:sldId id="267" r:id="rId15"/>
    <p:sldId id="268" r:id="rId16"/>
    <p:sldId id="274" r:id="rId17"/>
    <p:sldId id="269" r:id="rId18"/>
    <p:sldId id="271" r:id="rId19"/>
  </p:sldIdLst>
  <p:sldSz cx="12192000" cy="6858000"/>
  <p:notesSz cx="6858000" cy="9144000"/>
  <p:defaultTextStyle>
    <a:defPPr>
      <a:defRPr lang="is-I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21" autoAdjust="0"/>
    <p:restoredTop sz="94660"/>
  </p:normalViewPr>
  <p:slideViewPr>
    <p:cSldViewPr snapToGrid="0">
      <p:cViewPr varScale="1">
        <p:scale>
          <a:sx n="50" d="100"/>
          <a:sy n="50" d="100"/>
        </p:scale>
        <p:origin x="44" y="18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s-I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1EDC79-E45D-42EB-8C51-2E497FD0B104}" type="datetimeFigureOut">
              <a:rPr lang="is-IS" smtClean="0"/>
              <a:t>8.4.2024</a:t>
            </a:fld>
            <a:endParaRPr lang="is-I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s-I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s-I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6FF4C8-FACC-4238-944B-945BBC66933D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2096523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DE1A06-8754-4870-9E44-E39BADAD98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527F020-BBC3-49BB-91C2-5B2CBD64B3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7C0C22-EBDA-4130-87AE-CB28BC19B0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4/8/2024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A419A8-07CA-4A4C-AEC2-C40D4D50AF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FA7B86-E610-42EA-B4DC-C2F447785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8A7BA06D-B3FF-4E91-8639-B4569AE3AA23}"/>
              </a:ext>
            </a:extLst>
          </p:cNvPr>
          <p:cNvSpPr/>
          <p:nvPr/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Arc 7">
            <a:extLst>
              <a:ext uri="{FF2B5EF4-FFF2-40B4-BE49-F238E27FC236}">
                <a16:creationId xmlns:a16="http://schemas.microsoft.com/office/drawing/2014/main" id="{2B30C86D-5A07-48BC-9C9D-6F9A2DB1E9E1}"/>
              </a:ext>
            </a:extLst>
          </p:cNvPr>
          <p:cNvSpPr/>
          <p:nvPr/>
        </p:nvSpPr>
        <p:spPr>
          <a:xfrm rot="10800000" flipV="1">
            <a:off x="555710" y="106482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031211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F6E5D1-6D19-4E7F-9B4E-42326B7716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AD2A06C-F91A-4ADC-9CD2-61F0A4D7EE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43AA9A-2280-4F63-8B3D-20742AE690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4/8/2024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0D986B-E58E-43B6-8A80-FFA9D8F748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140D36-2E71-4F27-967F-7A3E4C6EE1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C1609904-5327-4D2C-A445-B270A00F3B5F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30FC7BEC-08C5-4D95-9C84-B48BC8AD1C94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879632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81FEA3D-0C7F-45CD-B6A0-942F707B363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8B8A12-BCE6-4D03-A637-1DEC8924BE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749755-9FF4-428A-AEB7-1A64774667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4/8/2024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141836-11E2-49FD-877D-53B74514A9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D24C42-4B05-4EEF-BE14-29041EC9C0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5BADDEB1-F604-408B-B02A-A2814606E6AF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D8DF7987-332F-4D6C-81C3-990F39C76C96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982937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9FF209-11EE-4A3F-9685-A155FECD0D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47AF11-F208-4FDA-9E19-D6CA347213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85974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E82FA1-02B7-467E-9F16-D178149407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4/8/2024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389247-FB8A-4494-859B-B3754B02A5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CA5B62-3338-46A5-B381-A63B88CB0D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23DA7759-3209-4FE2-96D1-4EEDD81E9EA0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41460DAD-8769-4C9F-9C8C-BB0443909D76}"/>
              </a:ext>
            </a:extLst>
          </p:cNvPr>
          <p:cNvSpPr/>
          <p:nvPr/>
        </p:nvSpPr>
        <p:spPr>
          <a:xfrm flipH="1">
            <a:off x="123536" y="5717905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740030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4C0001-5D76-45A0-A9F4-7172BDDD5D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1462C4-0E4B-4DB7-A8BF-FE55142760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A5F313-1240-47AE-A026-7F349292B5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4/8/2024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448158-6132-4335-B8E1-F6A8963837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94C5B6-1598-48B4-9B3A-3078FDBE90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FEDBDD32-D3EE-4848-A112-BA814D4631CD}"/>
              </a:ext>
            </a:extLst>
          </p:cNvPr>
          <p:cNvSpPr/>
          <p:nvPr/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Arc 9">
            <a:extLst>
              <a:ext uri="{FF2B5EF4-FFF2-40B4-BE49-F238E27FC236}">
                <a16:creationId xmlns:a16="http://schemas.microsoft.com/office/drawing/2014/main" id="{61350361-843C-49D0-BD6A-ECDBA3842BA0}"/>
              </a:ext>
            </a:extLst>
          </p:cNvPr>
          <p:cNvSpPr/>
          <p:nvPr/>
        </p:nvSpPr>
        <p:spPr>
          <a:xfrm rot="10800000" flipV="1">
            <a:off x="555710" y="106482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45160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ABFD05-2CB2-4A7E-89E7-57615BA82B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9532B8-D460-476D-816F-725E8D96C0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F7120F-70AF-4ED5-B364-3AA55C6B44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D8B65F-F709-469F-9961-4D01896CAA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4/8/2024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81C6BC-B23D-48BC-AD44-654DDB8D01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00D60B-86A1-479D-BCE8-06D2C3DBC9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B4EC5136-99DA-40B5-8F79-5C3A56D38BA1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4F8FB775-26C4-41BA-837C-4478D48D2157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328723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92983E-E761-4429-9203-7FE8B2DB6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21E9B7-62BE-49BA-AC6B-55250D6627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41A3FD-B90A-4C31-BD6B-581F9E2E0E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0D1D55-B722-4968-B171-AF3B462DDA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71085A8-02C2-4E7F-935E-5AEECBAD19B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A8A5018-8A77-40E8-B159-4894ECF228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4/8/2024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AD79441-8908-4461-9FDD-BCE6388370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8D29F7D-B101-4950-A2C0-F350FB26D4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62D7398-9A79-4B24-9C7D-F0DEED57C70B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C07F28CD-1873-4E36-A064-2D25E0A85017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011897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11BF3-02E8-4EB7-818E-652B82CF2C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54D3190-B78C-42F1-9D62-F523886BBE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4/8/2024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A381C40-F9FC-4D58-8508-F0632DF5A0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01CBCC-4CC2-49BD-B155-01E0F4D79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DC13EF9C-0B5A-4364-91AA-E5DD5B536E54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8F674475-6327-490A-BD7F-084F5C07F2E4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973786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024287-C9B9-48AC-8E4D-A282DE2F44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4/8/2024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D34C9A2-75A7-4164-B3B8-E6A9D60BA0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BE73CE-2859-4D49-A9EC-26AF3FBDF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AA5ED585-FEBB-4DAD-84C0-97BEE6C360C3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EF6AC352-A720-4DB3-87CA-A33B0607CA2F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76010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FFC812-4DB6-4F98-9404-29C191D3BA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F0855E-0CD6-47DD-B648-4C84C783D7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50082B-17D7-4D61-8AEB-81517D85D2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A70783-FF31-4C4E-9196-EB169B2097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4/8/2024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92E260-747D-40FD-A062-9DD5E6835A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7E50A0-1E05-49C5-88C9-4626775120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2C155C63-9F58-4422-B669-F97486280671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385DBA62-0EDB-47AA-86C7-90463BC9B308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295504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1D7521-E43D-41D1-B458-26B20DC6DD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2472CF2-2653-4B98-A416-D7A0A860ECE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EF87F5-0B10-4AC7-9599-F088C5E796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A07CB7-0520-4D64-B76C-C31AC55783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4/8/2024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EEB226-AD45-45DF-AAB5-5513AE732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E96AEB-9481-4CCE-B110-FEDD334835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6BA9707F-7BCE-464F-BF45-E216527084EE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BC589723-2CC8-49D1-B4E1-36FECED6A2D7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952930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EC5685-19F1-49DA-ADE5-D5D32F1659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FC0A4D-22A1-4554-B5DE-887974F4DF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9D5CDC-F2CE-410E-AD13-DDC235C71C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cap="none" spc="0" baseline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82EDB8D0-98ED-4B86-9D5F-E61ADC70144D}" type="datetimeFigureOut">
              <a:rPr lang="en-US" smtClean="0"/>
              <a:pPr/>
              <a:t>4/8/2024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40CD45-794A-4BB0-A427-0CE61AEAF4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cap="none" spc="0" baseline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B3AB91-9588-4071-92D2-364F4A6ED0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cap="none" spc="0" baseline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4854181D-6920-4594-9A5D-6CE56DC9F8B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5892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14" r:id="rId5"/>
    <p:sldLayoutId id="2147483719" r:id="rId6"/>
    <p:sldLayoutId id="2147483715" r:id="rId7"/>
    <p:sldLayoutId id="2147483716" r:id="rId8"/>
    <p:sldLayoutId id="2147483717" r:id="rId9"/>
    <p:sldLayoutId id="2147483718" r:id="rId10"/>
    <p:sldLayoutId id="214748372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1.jpg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6.jpg"/><Relationship Id="rId4" Type="http://schemas.openxmlformats.org/officeDocument/2006/relationships/image" Target="../media/image25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hyperlink" Target="http://mot.fri.is/MotFRI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1D7EC86-7CB9-431D-8AC3-8AAF0440B1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D4B9777F-B610-419B-9193-80306388F3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!!Arc">
            <a:extLst>
              <a:ext uri="{FF2B5EF4-FFF2-40B4-BE49-F238E27FC236}">
                <a16:creationId xmlns:a16="http://schemas.microsoft.com/office/drawing/2014/main" id="{311F016A-A753-449B-9EA6-322199B711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27715">
            <a:off x="1108520" y="775849"/>
            <a:ext cx="2987899" cy="2987899"/>
          </a:xfrm>
          <a:prstGeom prst="arc">
            <a:avLst>
              <a:gd name="adj1" fmla="val 16200000"/>
              <a:gd name="adj2" fmla="val 2287352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6FA358-2CD0-4207-A5C9-687679BE65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60742" y="255313"/>
            <a:ext cx="5617176" cy="2387600"/>
          </a:xfrm>
        </p:spPr>
        <p:txBody>
          <a:bodyPr>
            <a:normAutofit fontScale="90000"/>
          </a:bodyPr>
          <a:lstStyle/>
          <a:p>
            <a:pPr algn="l"/>
            <a:r>
              <a:rPr lang="is-IS" dirty="0"/>
              <a:t>Frjálsíþróttadeild Aftureldingar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98824FC-B151-4FFF-AD31-3343D78395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60742" y="3633691"/>
            <a:ext cx="4425962" cy="1655762"/>
          </a:xfrm>
        </p:spPr>
        <p:txBody>
          <a:bodyPr>
            <a:normAutofit/>
          </a:bodyPr>
          <a:lstStyle/>
          <a:p>
            <a:pPr algn="l"/>
            <a:r>
              <a:rPr lang="is-IS" dirty="0"/>
              <a:t>Aðalfundur 8. apríl 2024</a:t>
            </a:r>
          </a:p>
          <a:p>
            <a:pPr algn="l"/>
            <a:endParaRPr lang="is-IS" dirty="0"/>
          </a:p>
        </p:txBody>
      </p:sp>
      <p:pic>
        <p:nvPicPr>
          <p:cNvPr id="4" name="Picture 3" descr="Colored dust explosion on a black background">
            <a:extLst>
              <a:ext uri="{FF2B5EF4-FFF2-40B4-BE49-F238E27FC236}">
                <a16:creationId xmlns:a16="http://schemas.microsoft.com/office/drawing/2014/main" id="{E5B6DC12-94E5-868B-1888-1589EB1E908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322" r="20823" b="-2"/>
          <a:stretch/>
        </p:blipFill>
        <p:spPr>
          <a:xfrm>
            <a:off x="5733768" y="-1"/>
            <a:ext cx="6458232" cy="6858001"/>
          </a:xfrm>
          <a:custGeom>
            <a:avLst/>
            <a:gdLst/>
            <a:ahLst/>
            <a:cxnLst/>
            <a:rect l="l" t="t" r="r" b="b"/>
            <a:pathLst>
              <a:path w="6458232" h="6858001">
                <a:moveTo>
                  <a:pt x="2209000" y="0"/>
                </a:moveTo>
                <a:lnTo>
                  <a:pt x="6458232" y="0"/>
                </a:lnTo>
                <a:lnTo>
                  <a:pt x="6458232" y="6858001"/>
                </a:lnTo>
                <a:lnTo>
                  <a:pt x="651045" y="6858001"/>
                </a:lnTo>
                <a:lnTo>
                  <a:pt x="635146" y="6830200"/>
                </a:lnTo>
                <a:cubicBezTo>
                  <a:pt x="230085" y="6080469"/>
                  <a:pt x="0" y="5221296"/>
                  <a:pt x="0" y="4308089"/>
                </a:cubicBezTo>
                <a:cubicBezTo>
                  <a:pt x="0" y="2572997"/>
                  <a:pt x="830606" y="1032965"/>
                  <a:pt x="2113832" y="68046"/>
                </a:cubicBezTo>
                <a:close/>
              </a:path>
            </a:pathLst>
          </a:custGeom>
        </p:spPr>
      </p:pic>
      <p:sp>
        <p:nvSpPr>
          <p:cNvPr id="15" name="!!Rectangle">
            <a:extLst>
              <a:ext uri="{FF2B5EF4-FFF2-40B4-BE49-F238E27FC236}">
                <a16:creationId xmlns:a16="http://schemas.microsoft.com/office/drawing/2014/main" id="{95106A28-883A-4993-BF9E-C403B81A8D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94269" y="4274457"/>
            <a:ext cx="825256" cy="825256"/>
          </a:xfrm>
          <a:prstGeom prst="rect">
            <a:avLst/>
          </a:prstGeom>
          <a:noFill/>
          <a:ln w="127000">
            <a:solidFill>
              <a:schemeClr val="accent6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!!Oval">
            <a:extLst>
              <a:ext uri="{FF2B5EF4-FFF2-40B4-BE49-F238E27FC236}">
                <a16:creationId xmlns:a16="http://schemas.microsoft.com/office/drawing/2014/main" id="{F5AE4E4F-9F4C-43ED-8299-9BD63B74E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742" y="5649686"/>
            <a:ext cx="546100" cy="5461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 descr="Logo, company name&#10;&#10;Description automatically generated">
            <a:extLst>
              <a:ext uri="{FF2B5EF4-FFF2-40B4-BE49-F238E27FC236}">
                <a16:creationId xmlns:a16="http://schemas.microsoft.com/office/drawing/2014/main" id="{CEF06EB2-D33C-4ED6-B1AB-29BCC50CCD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189" y="4430438"/>
            <a:ext cx="1210310" cy="1338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10792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E93074-B0DC-4618-A424-EEBE9C36D3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/>
              <a:t>Álafosshlaupið – sigurvegarar 2023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39A78F4-EDCA-4B47-8415-FF51BB14548D}"/>
              </a:ext>
            </a:extLst>
          </p:cNvPr>
          <p:cNvSpPr txBox="1"/>
          <p:nvPr/>
        </p:nvSpPr>
        <p:spPr>
          <a:xfrm>
            <a:off x="1083573" y="1283451"/>
            <a:ext cx="9659370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s-I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10 km KK: Þórólfur Ingi Þórsson</a:t>
            </a:r>
            <a:r>
              <a:rPr lang="is-IS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is-I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(35:34),  Þórður Sigtryggsson 40:07 og Fannar Baldvinsson 40:26</a:t>
            </a:r>
          </a:p>
          <a:p>
            <a:r>
              <a:rPr lang="is-IS" dirty="0">
                <a:latin typeface="Calibri" panose="020F0502020204030204" pitchFamily="34" charset="0"/>
                <a:ea typeface="Calibri" panose="020F0502020204030204" pitchFamily="34" charset="0"/>
              </a:rPr>
              <a:t>10 km KVK: Gréta Rut Bjarnadóttir</a:t>
            </a:r>
            <a:r>
              <a:rPr lang="is-I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(42:54), Marta </a:t>
            </a:r>
            <a:r>
              <a:rPr lang="is-I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Grinza</a:t>
            </a:r>
            <a:r>
              <a:rPr lang="is-IS" dirty="0">
                <a:latin typeface="Calibri" panose="020F0502020204030204" pitchFamily="34" charset="0"/>
                <a:ea typeface="Calibri" panose="020F0502020204030204" pitchFamily="34" charset="0"/>
              </a:rPr>
              <a:t> 46:23 og Tinna Sigurðardóttir 46:43</a:t>
            </a:r>
            <a:endParaRPr lang="is-I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is-I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is-IS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is-I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is-IS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is-I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is-I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is-I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is-I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</a:p>
          <a:p>
            <a:r>
              <a:rPr lang="is-IS" dirty="0">
                <a:latin typeface="Calibri" panose="020F0502020204030204" pitchFamily="34" charset="0"/>
                <a:ea typeface="Calibri" panose="020F0502020204030204" pitchFamily="34" charset="0"/>
              </a:rPr>
              <a:t>5 km KK: Ívar Jósafatsson </a:t>
            </a:r>
            <a:r>
              <a:rPr lang="is-I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(24:28), Kristján Andri Jóhannsson 27:21 og Bjarki Vignir Guðnason 30:28</a:t>
            </a:r>
          </a:p>
          <a:p>
            <a:r>
              <a:rPr lang="is-I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5 km KVK: Lilja Kjartansdóttir (25:28), Eva </a:t>
            </a:r>
            <a:r>
              <a:rPr lang="is-I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Skarpas</a:t>
            </a:r>
            <a:r>
              <a:rPr lang="is-I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27:04 og Ásdís Svava Hallgrímsdóttir 28:37</a:t>
            </a:r>
            <a:endParaRPr lang="is-IS" dirty="0"/>
          </a:p>
        </p:txBody>
      </p:sp>
      <p:pic>
        <p:nvPicPr>
          <p:cNvPr id="6" name="Content Placeholder 5" descr="A group of people standing together with their hands around each other&#10;&#10;Description automatically generated">
            <a:extLst>
              <a:ext uri="{FF2B5EF4-FFF2-40B4-BE49-F238E27FC236}">
                <a16:creationId xmlns:a16="http://schemas.microsoft.com/office/drawing/2014/main" id="{36AF564E-4AD1-DE73-F2B9-AD4D8A6B50C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6419" y="4699771"/>
            <a:ext cx="2891094" cy="1942504"/>
          </a:xfrm>
        </p:spPr>
      </p:pic>
      <p:pic>
        <p:nvPicPr>
          <p:cNvPr id="10" name="Picture 9" descr="A group of women holding bags&#10;&#10;Description automatically generated">
            <a:extLst>
              <a:ext uri="{FF2B5EF4-FFF2-40B4-BE49-F238E27FC236}">
                <a16:creationId xmlns:a16="http://schemas.microsoft.com/office/drawing/2014/main" id="{2253D117-BA81-94C9-7D46-C0986E0CA8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2503" y="1949337"/>
            <a:ext cx="3031911" cy="2079025"/>
          </a:xfrm>
          <a:prstGeom prst="rect">
            <a:avLst/>
          </a:prstGeom>
        </p:spPr>
      </p:pic>
      <p:pic>
        <p:nvPicPr>
          <p:cNvPr id="12" name="Picture 11" descr="A group of men holding shoes and medals&#10;&#10;Description automatically generated">
            <a:extLst>
              <a:ext uri="{FF2B5EF4-FFF2-40B4-BE49-F238E27FC236}">
                <a16:creationId xmlns:a16="http://schemas.microsoft.com/office/drawing/2014/main" id="{7DFB6B9B-EB1B-0994-3628-AD166AE9DAC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6419" y="1954860"/>
            <a:ext cx="3129260" cy="2073502"/>
          </a:xfrm>
          <a:prstGeom prst="rect">
            <a:avLst/>
          </a:prstGeom>
        </p:spPr>
      </p:pic>
      <p:pic>
        <p:nvPicPr>
          <p:cNvPr id="14" name="Picture 13" descr="A group of women holding items&#10;&#10;Description automatically generated">
            <a:extLst>
              <a:ext uri="{FF2B5EF4-FFF2-40B4-BE49-F238E27FC236}">
                <a16:creationId xmlns:a16="http://schemas.microsoft.com/office/drawing/2014/main" id="{20D689B4-3028-3375-97DF-213A1D64FB5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2503" y="4699771"/>
            <a:ext cx="2891094" cy="1911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94942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 group of people in a river&#10;&#10;Description automatically generated with low confidence">
            <a:extLst>
              <a:ext uri="{FF2B5EF4-FFF2-40B4-BE49-F238E27FC236}">
                <a16:creationId xmlns:a16="http://schemas.microsoft.com/office/drawing/2014/main" id="{37C7640C-2E5D-A7B6-6A96-E7D2F6B38F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2892" y="3957567"/>
            <a:ext cx="4178790" cy="278586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095322D-C345-4F2B-F291-7614539D46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/>
              <a:t>Drulluhlaupið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BD3524-8377-E804-EE81-EA0F61758DB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is-IS" dirty="0"/>
              <a:t>Yfir 800 þátttakendur</a:t>
            </a:r>
          </a:p>
          <a:p>
            <a:r>
              <a:rPr lang="is-IS" dirty="0"/>
              <a:t>Fjölskylduviðburður</a:t>
            </a:r>
          </a:p>
          <a:p>
            <a:r>
              <a:rPr lang="is-IS" dirty="0"/>
              <a:t>Unnið er að því að halda þennan viðburð aftur í sumar.</a:t>
            </a:r>
          </a:p>
        </p:txBody>
      </p:sp>
      <p:pic>
        <p:nvPicPr>
          <p:cNvPr id="6" name="Content Placeholder 5" descr="A picture containing grass, outdoor, person, tree&#10;&#10;Description automatically generated">
            <a:extLst>
              <a:ext uri="{FF2B5EF4-FFF2-40B4-BE49-F238E27FC236}">
                <a16:creationId xmlns:a16="http://schemas.microsoft.com/office/drawing/2014/main" id="{6B2EC05B-4E13-98CE-E457-EE66B4F4DD0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990" y="3782774"/>
            <a:ext cx="4026943" cy="2682951"/>
          </a:xfrm>
        </p:spPr>
      </p:pic>
      <p:pic>
        <p:nvPicPr>
          <p:cNvPr id="8" name="Picture 7" descr="A picture containing grass, outdoor, track and field&#10;&#10;Description automatically generated">
            <a:extLst>
              <a:ext uri="{FF2B5EF4-FFF2-40B4-BE49-F238E27FC236}">
                <a16:creationId xmlns:a16="http://schemas.microsoft.com/office/drawing/2014/main" id="{018CAE12-67D1-FA9E-7D07-B146B7F54E6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5768" y="276093"/>
            <a:ext cx="3714151" cy="2476100"/>
          </a:xfrm>
          <a:prstGeom prst="rect">
            <a:avLst/>
          </a:prstGeom>
        </p:spPr>
      </p:pic>
      <p:pic>
        <p:nvPicPr>
          <p:cNvPr id="10" name="Picture 9" descr="A group of people running on a dirt road&#10;&#10;Description automatically generated with medium confidence">
            <a:extLst>
              <a:ext uri="{FF2B5EF4-FFF2-40B4-BE49-F238E27FC236}">
                <a16:creationId xmlns:a16="http://schemas.microsoft.com/office/drawing/2014/main" id="{59D9C93C-2245-26A1-D246-E78378D753E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4810" y="765260"/>
            <a:ext cx="4054709" cy="2703139"/>
          </a:xfrm>
          <a:prstGeom prst="rect">
            <a:avLst/>
          </a:prstGeom>
        </p:spPr>
      </p:pic>
      <p:pic>
        <p:nvPicPr>
          <p:cNvPr id="12" name="Picture 11" descr="A picture containing person, ground, outdoor, tool&#10;&#10;Description automatically generated">
            <a:extLst>
              <a:ext uri="{FF2B5EF4-FFF2-40B4-BE49-F238E27FC236}">
                <a16:creationId xmlns:a16="http://schemas.microsoft.com/office/drawing/2014/main" id="{831CB503-7187-60F4-9169-578022E0EFA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1769" y="2732098"/>
            <a:ext cx="3263821" cy="2176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60026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DB304A14-32D0-4873-B914-423ED7B8DA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486F231-B65E-4E0D-83AA-A0F8F82186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387502" cy="1325563"/>
          </a:xfrm>
        </p:spPr>
        <p:txBody>
          <a:bodyPr>
            <a:normAutofit/>
          </a:bodyPr>
          <a:lstStyle/>
          <a:p>
            <a:r>
              <a:rPr lang="is-IS" dirty="0"/>
              <a:t>Hlaupahópur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F21836-9EA4-444A-8061-BEE8E866C0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387502" cy="4351338"/>
          </a:xfrm>
        </p:spPr>
        <p:txBody>
          <a:bodyPr>
            <a:normAutofit/>
          </a:bodyPr>
          <a:lstStyle/>
          <a:p>
            <a:r>
              <a:rPr lang="is-IS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Starf hlaupahópsins er áfram sterkt</a:t>
            </a:r>
          </a:p>
          <a:p>
            <a:r>
              <a:rPr lang="is-IS" dirty="0">
                <a:latin typeface="Calibri" panose="020F0502020204030204" pitchFamily="34" charset="0"/>
                <a:ea typeface="Calibri" panose="020F0502020204030204" pitchFamily="34" charset="0"/>
              </a:rPr>
              <a:t>Tveir þjálfarar eru nú með hópinn</a:t>
            </a:r>
          </a:p>
          <a:p>
            <a:r>
              <a:rPr lang="is-IS" dirty="0">
                <a:latin typeface="Calibri" panose="020F0502020204030204" pitchFamily="34" charset="0"/>
                <a:ea typeface="Calibri" panose="020F0502020204030204" pitchFamily="34" charset="0"/>
              </a:rPr>
              <a:t>Styrktarþjálfun vikulega í sal í Varmá</a:t>
            </a:r>
          </a:p>
          <a:p>
            <a:r>
              <a:rPr lang="is-IS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Um 50 hlauparar voru í hópnum 2023 (fyrir utan námskeiðin)</a:t>
            </a:r>
          </a:p>
          <a:p>
            <a:r>
              <a:rPr lang="is-IS" dirty="0">
                <a:latin typeface="Calibri" panose="020F0502020204030204" pitchFamily="34" charset="0"/>
                <a:ea typeface="Calibri" panose="020F0502020204030204" pitchFamily="34" charset="0"/>
              </a:rPr>
              <a:t>Nokkrir skemmtilegir viðburðir</a:t>
            </a:r>
          </a:p>
          <a:p>
            <a:pPr lvl="1"/>
            <a:r>
              <a:rPr lang="is-IS" dirty="0">
                <a:latin typeface="Calibri" panose="020F0502020204030204" pitchFamily="34" charset="0"/>
                <a:ea typeface="Calibri" panose="020F0502020204030204" pitchFamily="34" charset="0"/>
              </a:rPr>
              <a:t>Kirkjuhlaup á öðrum degi jóla</a:t>
            </a:r>
          </a:p>
          <a:p>
            <a:pPr lvl="1"/>
            <a:r>
              <a:rPr lang="is-IS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Þ</a:t>
            </a:r>
            <a:r>
              <a:rPr lang="is-IS" dirty="0">
                <a:latin typeface="Calibri" panose="020F0502020204030204" pitchFamily="34" charset="0"/>
                <a:ea typeface="Calibri" panose="020F0502020204030204" pitchFamily="34" charset="0"/>
              </a:rPr>
              <a:t>rettándahlaup</a:t>
            </a:r>
          </a:p>
          <a:p>
            <a:pPr lvl="1"/>
            <a:r>
              <a:rPr lang="is-IS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Ofl</a:t>
            </a:r>
            <a:r>
              <a:rPr lang="is-IS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</a:p>
          <a:p>
            <a:endParaRPr lang="is-I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8C07FC4-5E07-4806-80E4-06EE2F4A5C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45" r="12445"/>
          <a:stretch/>
        </p:blipFill>
        <p:spPr>
          <a:xfrm>
            <a:off x="6621294" y="1295416"/>
            <a:ext cx="5570706" cy="5562584"/>
          </a:xfrm>
          <a:custGeom>
            <a:avLst/>
            <a:gdLst/>
            <a:ahLst/>
            <a:cxnLst/>
            <a:rect l="l" t="t" r="r" b="b"/>
            <a:pathLst>
              <a:path w="5570706" h="5562584">
                <a:moveTo>
                  <a:pt x="3374687" y="0"/>
                </a:moveTo>
                <a:cubicBezTo>
                  <a:pt x="4190094" y="0"/>
                  <a:pt x="4937956" y="289196"/>
                  <a:pt x="5521301" y="770615"/>
                </a:cubicBezTo>
                <a:lnTo>
                  <a:pt x="5570706" y="815517"/>
                </a:lnTo>
                <a:lnTo>
                  <a:pt x="5570706" y="5562584"/>
                </a:lnTo>
                <a:lnTo>
                  <a:pt x="808135" y="5562584"/>
                </a:lnTo>
                <a:lnTo>
                  <a:pt x="770615" y="5521302"/>
                </a:lnTo>
                <a:cubicBezTo>
                  <a:pt x="289196" y="4937957"/>
                  <a:pt x="0" y="4190095"/>
                  <a:pt x="0" y="3374687"/>
                </a:cubicBezTo>
                <a:cubicBezTo>
                  <a:pt x="0" y="1510899"/>
                  <a:pt x="1510899" y="0"/>
                  <a:pt x="3374687" y="0"/>
                </a:cubicBezTo>
                <a:close/>
              </a:path>
            </a:pathLst>
          </a:custGeom>
        </p:spPr>
      </p:pic>
      <p:sp>
        <p:nvSpPr>
          <p:cNvPr id="12" name="!!Oval">
            <a:extLst>
              <a:ext uri="{FF2B5EF4-FFF2-40B4-BE49-F238E27FC236}">
                <a16:creationId xmlns:a16="http://schemas.microsoft.com/office/drawing/2014/main" id="{1D460C86-854F-4FB3-ABC2-E823D8FEB9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43451" y="1656147"/>
            <a:ext cx="546100" cy="5461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!!Arc">
            <a:extLst>
              <a:ext uri="{FF2B5EF4-FFF2-40B4-BE49-F238E27FC236}">
                <a16:creationId xmlns:a16="http://schemas.microsoft.com/office/drawing/2014/main" id="{BB48116A-278A-4CC5-89D3-9DE8E8FF12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34739" y="587516"/>
            <a:ext cx="2987899" cy="2987899"/>
          </a:xfrm>
          <a:prstGeom prst="arc">
            <a:avLst>
              <a:gd name="adj1" fmla="val 15817365"/>
              <a:gd name="adj2" fmla="val 178138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35117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FE2D42-ADE2-1887-1EE8-8650CD453D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/>
              <a:t>Hlaupahópur Aftureldingar - Mosóskokk</a:t>
            </a:r>
            <a:endParaRPr lang="is-I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D32A3367-AB61-B5E5-808A-C44BF0A2804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3944" y="1368424"/>
            <a:ext cx="6264588" cy="5051391"/>
          </a:xfr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D1C95CA-A615-78F2-5E4F-B0A2691047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559718" y="1368424"/>
            <a:ext cx="2209654" cy="2946206"/>
          </a:xfrm>
          <a:prstGeom prst="rect">
            <a:avLst/>
          </a:prstGeom>
        </p:spPr>
      </p:pic>
      <p:pic>
        <p:nvPicPr>
          <p:cNvPr id="7" name="Content Placeholder 6" descr="Two men standing in front of a sculpture&#10;&#10;Description automatically generated">
            <a:extLst>
              <a:ext uri="{FF2B5EF4-FFF2-40B4-BE49-F238E27FC236}">
                <a16:creationId xmlns:a16="http://schemas.microsoft.com/office/drawing/2014/main" id="{388EF989-0ACC-7B65-7125-2965B39C1A8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9519" y="1368424"/>
            <a:ext cx="2169212" cy="2906225"/>
          </a:xfrm>
        </p:spPr>
      </p:pic>
      <p:pic>
        <p:nvPicPr>
          <p:cNvPr id="4" name="Picture 3" descr="A group of men wearing medals&#10;&#10;Description automatically generated">
            <a:extLst>
              <a:ext uri="{FF2B5EF4-FFF2-40B4-BE49-F238E27FC236}">
                <a16:creationId xmlns:a16="http://schemas.microsoft.com/office/drawing/2014/main" id="{FEFD95DE-D293-0102-A07B-48DFBFC42E7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1853" y="4262117"/>
            <a:ext cx="4617519" cy="2157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04453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8ECAC3-B093-4B48-BDEE-E74F6C98D1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/>
              <a:t>Fjárhagur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F6CF4D-DDCA-4006-B640-BD9B33CE08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3553" y="1825625"/>
            <a:ext cx="2345291" cy="3877830"/>
          </a:xfrm>
        </p:spPr>
        <p:txBody>
          <a:bodyPr/>
          <a:lstStyle/>
          <a:p>
            <a:r>
              <a:rPr lang="is-I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Fjárhagslega gekk árið vel upp og líta áætlanir fyrir 2024 vel út. </a:t>
            </a:r>
          </a:p>
          <a:p>
            <a:r>
              <a:rPr lang="is-I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Vísum við til ársreiknings og áætlunar fyrir nánari upplýsingar.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F1F2D0E-11BE-4C2E-BBA6-5FEFE0CA50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41681" y="1039855"/>
            <a:ext cx="4578726" cy="492118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39F8182-1B95-4831-BF76-7B744CD13C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7" r="1127"/>
          <a:stretch/>
        </p:blipFill>
        <p:spPr>
          <a:xfrm>
            <a:off x="7611977" y="828922"/>
            <a:ext cx="4328984" cy="268478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EAA61C2-33C1-47AA-8732-153B166603C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11977" y="3657522"/>
            <a:ext cx="4328985" cy="2565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8854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C795C4-35D5-4159-ABAE-B5F76B641F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/>
              <a:t>Fjárhagsáætlun 2024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94AEAFA7-5D52-18EF-9556-05BEDFA46BC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20454" y="1316615"/>
            <a:ext cx="8259619" cy="5230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40452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B64BD2-EBAF-3074-375D-EBFB275F4A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/>
              <a:t>Kosningar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1C7B1F-25FD-8584-7120-2DFEE7745F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s-IS" dirty="0"/>
              <a:t>Kosning formanns og varaformanns</a:t>
            </a:r>
          </a:p>
          <a:p>
            <a:endParaRPr lang="is-IS" dirty="0"/>
          </a:p>
          <a:p>
            <a:r>
              <a:rPr lang="is-IS" dirty="0"/>
              <a:t>Kosning meðstjórnenda</a:t>
            </a:r>
          </a:p>
          <a:p>
            <a:endParaRPr lang="is-IS" dirty="0"/>
          </a:p>
          <a:p>
            <a:r>
              <a:rPr lang="is-IS" dirty="0"/>
              <a:t>Ný stjórn skiptir með sér hlutverkum</a:t>
            </a:r>
          </a:p>
        </p:txBody>
      </p:sp>
    </p:spTree>
    <p:extLst>
      <p:ext uri="{BB962C8B-B14F-4D97-AF65-F5344CB8AC3E}">
        <p14:creationId xmlns:p14="http://schemas.microsoft.com/office/powerpoint/2010/main" val="4939396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71638D-44DD-4728-A781-298989AFCB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/>
              <a:t>Önnur mál og umræða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70258C-F142-404C-B975-624B1B17F2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s-IS" dirty="0"/>
              <a:t>Aðstaða - Varmárvöllur</a:t>
            </a:r>
          </a:p>
          <a:p>
            <a:r>
              <a:rPr lang="is-IS" dirty="0"/>
              <a:t>Sumarnámskeið</a:t>
            </a:r>
          </a:p>
          <a:p>
            <a:r>
              <a:rPr lang="is-IS" dirty="0"/>
              <a:t>Þjálfaramál</a:t>
            </a:r>
          </a:p>
          <a:p>
            <a:r>
              <a:rPr lang="is-IS" dirty="0"/>
              <a:t>Hvernig á að fjölga iðkendum?</a:t>
            </a:r>
          </a:p>
          <a:p>
            <a:pPr lvl="1"/>
            <a:r>
              <a:rPr lang="is-IS" dirty="0"/>
              <a:t>Samstarf við önnur félög (Hvöt Blönduósi)?</a:t>
            </a:r>
          </a:p>
          <a:p>
            <a:r>
              <a:rPr lang="is-IS" dirty="0"/>
              <a:t>Önnur mál ?</a:t>
            </a:r>
          </a:p>
          <a:p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20122246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C49AE3-2336-4EB0-B949-E10C168F47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/>
              <a:t>Fundarslit</a:t>
            </a:r>
          </a:p>
        </p:txBody>
      </p:sp>
      <p:pic>
        <p:nvPicPr>
          <p:cNvPr id="5" name="Content Placeholder 4" descr="Logo, company name&#10;&#10;Description automatically generated">
            <a:extLst>
              <a:ext uri="{FF2B5EF4-FFF2-40B4-BE49-F238E27FC236}">
                <a16:creationId xmlns:a16="http://schemas.microsoft.com/office/drawing/2014/main" id="{FC016C02-1D97-465A-982D-455775B3D17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1258" y="1825625"/>
            <a:ext cx="3489484" cy="3859213"/>
          </a:xfrm>
        </p:spPr>
      </p:pic>
    </p:spTree>
    <p:extLst>
      <p:ext uri="{BB962C8B-B14F-4D97-AF65-F5344CB8AC3E}">
        <p14:creationId xmlns:p14="http://schemas.microsoft.com/office/powerpoint/2010/main" val="13379918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002C83-A910-47C7-82DA-6F0CAF2024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/>
              <a:t>Dagskrá aðalfundar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4A2CD7-3602-4DA5-B0CF-15D91C8C0B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is-IS" dirty="0"/>
              <a:t>1	Fundarsetning</a:t>
            </a:r>
          </a:p>
          <a:p>
            <a:r>
              <a:rPr lang="is-IS" dirty="0"/>
              <a:t>2	Kosning fundarstjóra og ritara</a:t>
            </a:r>
          </a:p>
          <a:p>
            <a:r>
              <a:rPr lang="is-IS" dirty="0"/>
              <a:t>3	Formaður deildar gerir grein fyrir starfsemi á liðnu ári</a:t>
            </a:r>
          </a:p>
          <a:p>
            <a:r>
              <a:rPr lang="is-IS" dirty="0"/>
              <a:t>4	Gjaldkeri leggur fram reikninga deildarinnar til samþykktar</a:t>
            </a:r>
          </a:p>
          <a:p>
            <a:r>
              <a:rPr lang="is-IS" dirty="0"/>
              <a:t>5	Fjárhagsáætlun fyrir næsta ár lögð fram til samþykktar</a:t>
            </a:r>
          </a:p>
          <a:p>
            <a:r>
              <a:rPr lang="is-IS" dirty="0"/>
              <a:t>6	Kosningar</a:t>
            </a:r>
          </a:p>
          <a:p>
            <a:pPr lvl="2"/>
            <a:r>
              <a:rPr lang="is-IS" dirty="0"/>
              <a:t>Kosinn formaður og varaformaður</a:t>
            </a:r>
          </a:p>
          <a:p>
            <a:pPr lvl="2"/>
            <a:r>
              <a:rPr lang="is-IS" dirty="0"/>
              <a:t>Kosinn helmingur meðstjórnenda til tveggja ára í senn</a:t>
            </a:r>
          </a:p>
          <a:p>
            <a:r>
              <a:rPr lang="is-IS" dirty="0"/>
              <a:t>7	Önnur mál</a:t>
            </a:r>
          </a:p>
          <a:p>
            <a:r>
              <a:rPr lang="is-IS" dirty="0"/>
              <a:t>8	Fundarslit</a:t>
            </a:r>
          </a:p>
          <a:p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9509854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A7BA06D-B3FF-4E91-8639-B4569AE3AA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/>
            <a:ahLst/>
            <a:cxnLst/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2B30C86D-5A07-48BC-9C9D-6F9A2DB1E9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V="1">
            <a:off x="555710" y="106482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A1D7EC86-7CB9-431D-8AC3-8AAF0440B1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D4B9777F-B610-419B-9193-80306388F3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!!Arc">
            <a:extLst>
              <a:ext uri="{FF2B5EF4-FFF2-40B4-BE49-F238E27FC236}">
                <a16:creationId xmlns:a16="http://schemas.microsoft.com/office/drawing/2014/main" id="{311F016A-A753-449B-9EA6-322199B711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27715">
            <a:off x="1108520" y="775849"/>
            <a:ext cx="2987899" cy="2987899"/>
          </a:xfrm>
          <a:prstGeom prst="arc">
            <a:avLst>
              <a:gd name="adj1" fmla="val 16200000"/>
              <a:gd name="adj2" fmla="val 2287352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4007943-1C4E-45F7-8FC2-39DC45A1E6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0742" y="1124988"/>
            <a:ext cx="4425962" cy="23876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7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Skýrsla</a:t>
            </a:r>
            <a:r>
              <a:rPr lang="en-US" sz="47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7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stjórnar</a:t>
            </a:r>
            <a:r>
              <a:rPr lang="en-US" sz="47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7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fyrir</a:t>
            </a:r>
            <a:r>
              <a:rPr lang="en-US" sz="47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7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starfsárið</a:t>
            </a:r>
            <a:r>
              <a:rPr lang="en-US" sz="47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2023</a:t>
            </a:r>
          </a:p>
        </p:txBody>
      </p:sp>
      <p:pic>
        <p:nvPicPr>
          <p:cNvPr id="5" name="Content Placeholder 4" descr="A collage of a person running on a track&#10;&#10;Description automatically generated with medium confidence">
            <a:extLst>
              <a:ext uri="{FF2B5EF4-FFF2-40B4-BE49-F238E27FC236}">
                <a16:creationId xmlns:a16="http://schemas.microsoft.com/office/drawing/2014/main" id="{1089312F-4C3D-46A6-B75E-7A450FEC6E8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1" r="2678"/>
          <a:stretch/>
        </p:blipFill>
        <p:spPr>
          <a:xfrm>
            <a:off x="5733768" y="-1"/>
            <a:ext cx="6458232" cy="6858001"/>
          </a:xfrm>
          <a:custGeom>
            <a:avLst/>
            <a:gdLst/>
            <a:ahLst/>
            <a:cxnLst/>
            <a:rect l="l" t="t" r="r" b="b"/>
            <a:pathLst>
              <a:path w="6458232" h="6858001">
                <a:moveTo>
                  <a:pt x="2209000" y="0"/>
                </a:moveTo>
                <a:lnTo>
                  <a:pt x="6458232" y="0"/>
                </a:lnTo>
                <a:lnTo>
                  <a:pt x="6458232" y="6858001"/>
                </a:lnTo>
                <a:lnTo>
                  <a:pt x="651045" y="6858001"/>
                </a:lnTo>
                <a:lnTo>
                  <a:pt x="635146" y="6830200"/>
                </a:lnTo>
                <a:cubicBezTo>
                  <a:pt x="230085" y="6080469"/>
                  <a:pt x="0" y="5221296"/>
                  <a:pt x="0" y="4308089"/>
                </a:cubicBezTo>
                <a:cubicBezTo>
                  <a:pt x="0" y="2572997"/>
                  <a:pt x="830606" y="1032965"/>
                  <a:pt x="2113832" y="68046"/>
                </a:cubicBezTo>
                <a:close/>
              </a:path>
            </a:pathLst>
          </a:custGeom>
        </p:spPr>
      </p:pic>
      <p:sp>
        <p:nvSpPr>
          <p:cNvPr id="20" name="!!Rectangle">
            <a:extLst>
              <a:ext uri="{FF2B5EF4-FFF2-40B4-BE49-F238E27FC236}">
                <a16:creationId xmlns:a16="http://schemas.microsoft.com/office/drawing/2014/main" id="{95106A28-883A-4993-BF9E-C403B81A8D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94269" y="4274457"/>
            <a:ext cx="825256" cy="825256"/>
          </a:xfrm>
          <a:prstGeom prst="rect">
            <a:avLst/>
          </a:prstGeom>
          <a:noFill/>
          <a:ln w="127000">
            <a:solidFill>
              <a:schemeClr val="accent6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!!Oval">
            <a:extLst>
              <a:ext uri="{FF2B5EF4-FFF2-40B4-BE49-F238E27FC236}">
                <a16:creationId xmlns:a16="http://schemas.microsoft.com/office/drawing/2014/main" id="{F5AE4E4F-9F4C-43ED-8299-9BD63B74E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742" y="5649686"/>
            <a:ext cx="546100" cy="5461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208755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4F7EBAE4-9945-4473-9E34-B2C66EA0F0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EC6189-D34A-48C0-AB31-29BE1A0944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393361" cy="1325563"/>
          </a:xfrm>
        </p:spPr>
        <p:txBody>
          <a:bodyPr>
            <a:normAutofit/>
          </a:bodyPr>
          <a:lstStyle/>
          <a:p>
            <a:r>
              <a:rPr lang="is-IS" dirty="0"/>
              <a:t>Iðkendur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19DC7E-B446-4012-B65A-CD8FD2CCD9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393361" cy="4351338"/>
          </a:xfrm>
        </p:spPr>
        <p:txBody>
          <a:bodyPr>
            <a:normAutofit/>
          </a:bodyPr>
          <a:lstStyle/>
          <a:p>
            <a:r>
              <a:rPr lang="is-IS" sz="17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Heildarfjöldi iðkenda á árinu var </a:t>
            </a:r>
            <a:r>
              <a:rPr lang="is-IS" sz="1700" dirty="0">
                <a:latin typeface="Calibri" panose="020F0502020204030204" pitchFamily="34" charset="0"/>
                <a:ea typeface="Calibri" panose="020F0502020204030204" pitchFamily="34" charset="0"/>
              </a:rPr>
              <a:t>105</a:t>
            </a:r>
            <a:r>
              <a:rPr lang="is-IS" sz="17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og skiptist svona milli hópa og aldurs:</a:t>
            </a:r>
          </a:p>
          <a:p>
            <a:pPr lvl="1"/>
            <a:r>
              <a:rPr lang="is-IS" sz="1700" dirty="0">
                <a:latin typeface="Calibri" panose="020F0502020204030204" pitchFamily="34" charset="0"/>
                <a:ea typeface="Calibri" panose="020F0502020204030204" pitchFamily="34" charset="0"/>
              </a:rPr>
              <a:t>10 ára og yngri 			 11</a:t>
            </a:r>
          </a:p>
          <a:p>
            <a:pPr lvl="1"/>
            <a:r>
              <a:rPr lang="is-IS" sz="1700" dirty="0">
                <a:latin typeface="Calibri" panose="020F0502020204030204" pitchFamily="34" charset="0"/>
                <a:ea typeface="Calibri" panose="020F0502020204030204" pitchFamily="34" charset="0"/>
              </a:rPr>
              <a:t>11-14 ára			 	   3</a:t>
            </a:r>
          </a:p>
          <a:p>
            <a:pPr lvl="1"/>
            <a:r>
              <a:rPr lang="is-IS" sz="1700" dirty="0">
                <a:latin typeface="Calibri" panose="020F0502020204030204" pitchFamily="34" charset="0"/>
                <a:ea typeface="Calibri" panose="020F0502020204030204" pitchFamily="34" charset="0"/>
              </a:rPr>
              <a:t>Hlaupanámskeið/hópur		 91</a:t>
            </a:r>
          </a:p>
          <a:p>
            <a:pPr lvl="1"/>
            <a:r>
              <a:rPr lang="is-IS" sz="1700" b="1" dirty="0">
                <a:latin typeface="Calibri" panose="020F0502020204030204" pitchFamily="34" charset="0"/>
                <a:ea typeface="Calibri" panose="020F0502020204030204" pitchFamily="34" charset="0"/>
              </a:rPr>
              <a:t>Samtals				105</a:t>
            </a:r>
          </a:p>
          <a:p>
            <a:pPr lvl="1"/>
            <a:endParaRPr lang="is-IS" sz="17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is-IS" sz="1700" dirty="0">
                <a:latin typeface="Calibri" panose="020F0502020204030204" pitchFamily="34" charset="0"/>
                <a:ea typeface="Calibri" panose="020F0502020204030204" pitchFamily="34" charset="0"/>
              </a:rPr>
              <a:t>Aðeins er farið að fjölga aftur hjá yngri iðkendum og vonandi skilar það sér inn í eldri flokkana sem nánast hafa horfið, ýmist í önnur félög, í aðrar íþróttir eða hætt íþróttaiðkun. </a:t>
            </a:r>
          </a:p>
          <a:p>
            <a:endParaRPr lang="is-IS" sz="17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is-IS" sz="1700" dirty="0"/>
          </a:p>
        </p:txBody>
      </p:sp>
      <p:pic>
        <p:nvPicPr>
          <p:cNvPr id="6" name="Picture 5" descr="A picture containing text, standing, sport&#10;&#10;Description automatically generated">
            <a:extLst>
              <a:ext uri="{FF2B5EF4-FFF2-40B4-BE49-F238E27FC236}">
                <a16:creationId xmlns:a16="http://schemas.microsoft.com/office/drawing/2014/main" id="{F326FF66-D502-7504-CADE-BEC571A3227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88" r="-1" b="11712"/>
          <a:stretch/>
        </p:blipFill>
        <p:spPr>
          <a:xfrm>
            <a:off x="6374920" y="758514"/>
            <a:ext cx="5122238" cy="5122238"/>
          </a:xfrm>
          <a:custGeom>
            <a:avLst/>
            <a:gdLst/>
            <a:ahLst/>
            <a:cxnLst/>
            <a:rect l="l" t="t" r="r" b="b"/>
            <a:pathLst>
              <a:path w="2663168" h="2663168">
                <a:moveTo>
                  <a:pt x="1331584" y="0"/>
                </a:moveTo>
                <a:cubicBezTo>
                  <a:pt x="2066998" y="0"/>
                  <a:pt x="2663168" y="596170"/>
                  <a:pt x="2663168" y="1331584"/>
                </a:cubicBezTo>
                <a:cubicBezTo>
                  <a:pt x="2663168" y="2066998"/>
                  <a:pt x="2066998" y="2663168"/>
                  <a:pt x="1331584" y="2663168"/>
                </a:cubicBezTo>
                <a:cubicBezTo>
                  <a:pt x="596170" y="2663168"/>
                  <a:pt x="0" y="2066998"/>
                  <a:pt x="0" y="1331584"/>
                </a:cubicBezTo>
                <a:cubicBezTo>
                  <a:pt x="0" y="596170"/>
                  <a:pt x="596170" y="0"/>
                  <a:pt x="1331584" y="0"/>
                </a:cubicBezTo>
                <a:close/>
              </a:path>
            </a:pathLst>
          </a:custGeom>
        </p:spPr>
      </p:pic>
      <p:sp>
        <p:nvSpPr>
          <p:cNvPr id="13" name="!!Arc">
            <a:extLst>
              <a:ext uri="{FF2B5EF4-FFF2-40B4-BE49-F238E27FC236}">
                <a16:creationId xmlns:a16="http://schemas.microsoft.com/office/drawing/2014/main" id="{70BEB1E7-2F88-40BC-B73D-42E5B6F80B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189197" flipV="1">
            <a:off x="6261882" y="687822"/>
            <a:ext cx="5471147" cy="5471147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>
                <a:alpha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!!Oval">
            <a:extLst>
              <a:ext uri="{FF2B5EF4-FFF2-40B4-BE49-F238E27FC236}">
                <a16:creationId xmlns:a16="http://schemas.microsoft.com/office/drawing/2014/main" id="{A7B99495-F43F-4D80-A44F-2CB4764EB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48561" y="921125"/>
            <a:ext cx="791021" cy="76956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45626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DB304A14-32D0-4873-B914-423ED7B8DA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FAEB918-A03F-4EE0-B7F6-27E6CA141D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387502" cy="1325563"/>
          </a:xfrm>
        </p:spPr>
        <p:txBody>
          <a:bodyPr>
            <a:normAutofit/>
          </a:bodyPr>
          <a:lstStyle/>
          <a:p>
            <a:r>
              <a:rPr lang="is-IS" dirty="0"/>
              <a:t>Mót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7E29B9-1C0C-4162-BEBC-E95871DA67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387502" cy="4351338"/>
          </a:xfrm>
        </p:spPr>
        <p:txBody>
          <a:bodyPr>
            <a:normAutofit/>
          </a:bodyPr>
          <a:lstStyle/>
          <a:p>
            <a:r>
              <a:rPr lang="is-IS" sz="1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Þátttaka í mótum </a:t>
            </a:r>
            <a:r>
              <a:rPr lang="is-IS" sz="1600" dirty="0">
                <a:latin typeface="Calibri" panose="020F0502020204030204" pitchFamily="34" charset="0"/>
                <a:ea typeface="Calibri" panose="020F0502020204030204" pitchFamily="34" charset="0"/>
              </a:rPr>
              <a:t>var nokkur hjá yngri iðkendum enda fjölmörg skemmtileg mót fyrir yngstu aldurshópana.</a:t>
            </a:r>
          </a:p>
          <a:p>
            <a:endParaRPr lang="is-IS" sz="1600" dirty="0">
              <a:latin typeface="Calibri" panose="020F0502020204030204" pitchFamily="34" charset="0"/>
            </a:endParaRPr>
          </a:p>
          <a:p>
            <a:r>
              <a:rPr lang="is-IS" sz="1600" dirty="0">
                <a:latin typeface="Calibri" panose="020F0502020204030204" pitchFamily="34" charset="0"/>
              </a:rPr>
              <a:t>Dæmi um mót fyrir yngri iðkendur</a:t>
            </a:r>
          </a:p>
          <a:p>
            <a:r>
              <a:rPr lang="is-IS" sz="1600" dirty="0">
                <a:latin typeface="Calibri" panose="020F0502020204030204" pitchFamily="34" charset="0"/>
              </a:rPr>
              <a:t>Silfurleikar ÍR</a:t>
            </a:r>
          </a:p>
          <a:p>
            <a:r>
              <a:rPr lang="is-IS" sz="1600" dirty="0">
                <a:latin typeface="Calibri" panose="020F0502020204030204" pitchFamily="34" charset="0"/>
              </a:rPr>
              <a:t>Bónusmót FH</a:t>
            </a:r>
          </a:p>
          <a:p>
            <a:r>
              <a:rPr lang="is-IS" sz="1600" dirty="0">
                <a:latin typeface="Calibri" panose="020F0502020204030204" pitchFamily="34" charset="0"/>
              </a:rPr>
              <a:t>Stórmót ÍR</a:t>
            </a:r>
          </a:p>
          <a:p>
            <a:r>
              <a:rPr lang="is-IS" sz="1600" dirty="0">
                <a:latin typeface="Calibri" panose="020F0502020204030204" pitchFamily="34" charset="0"/>
              </a:rPr>
              <a:t>Meistaramót Íslands 11-14 ára</a:t>
            </a:r>
          </a:p>
          <a:p>
            <a:endParaRPr lang="is-IS" sz="1600" dirty="0">
              <a:latin typeface="Calibri" panose="020F0502020204030204" pitchFamily="34" charset="0"/>
            </a:endParaRPr>
          </a:p>
          <a:p>
            <a:r>
              <a:rPr lang="is-IS" sz="1600" dirty="0">
                <a:latin typeface="Calibri" panose="020F0502020204030204" pitchFamily="34" charset="0"/>
              </a:rPr>
              <a:t>Hægt er að fylgjast með mótum á heimasíðu FRÍ </a:t>
            </a:r>
            <a:r>
              <a:rPr lang="is-IS" sz="1600" dirty="0">
                <a:latin typeface="Calibri" panose="020F0502020204030204" pitchFamily="34" charset="0"/>
                <a:hlinkClick r:id="rId2"/>
              </a:rPr>
              <a:t>http://mot.fri.is/MotFRI/</a:t>
            </a:r>
            <a:r>
              <a:rPr lang="is-IS" sz="1600" dirty="0">
                <a:latin typeface="Calibri" panose="020F0502020204030204" pitchFamily="34" charset="0"/>
              </a:rPr>
              <a:t> bæði dagskrá og úrslitum.</a:t>
            </a:r>
          </a:p>
          <a:p>
            <a:endParaRPr lang="is-IS" sz="1600" dirty="0">
              <a:latin typeface="Calibri" panose="020F0502020204030204" pitchFamily="34" charset="0"/>
            </a:endParaRPr>
          </a:p>
          <a:p>
            <a:endParaRPr lang="is-IS" sz="1600" dirty="0">
              <a:latin typeface="Calibri" panose="020F0502020204030204" pitchFamily="34" charset="0"/>
            </a:endParaRPr>
          </a:p>
          <a:p>
            <a:endParaRPr lang="is-IS" sz="1600" dirty="0">
              <a:latin typeface="Calibri" panose="020F0502020204030204" pitchFamily="34" charset="0"/>
            </a:endParaRPr>
          </a:p>
          <a:p>
            <a:pPr lvl="1"/>
            <a:endParaRPr lang="is-IS" sz="1600" dirty="0"/>
          </a:p>
        </p:txBody>
      </p:sp>
      <p:pic>
        <p:nvPicPr>
          <p:cNvPr id="5" name="Picture 4" descr="A group of people running on a track&#10;&#10;Description automatically generated with medium confidence">
            <a:extLst>
              <a:ext uri="{FF2B5EF4-FFF2-40B4-BE49-F238E27FC236}">
                <a16:creationId xmlns:a16="http://schemas.microsoft.com/office/drawing/2014/main" id="{515649B2-EB59-4C21-A3FB-9A6E39D257C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15" b="14294"/>
          <a:stretch/>
        </p:blipFill>
        <p:spPr>
          <a:xfrm>
            <a:off x="6621294" y="1295416"/>
            <a:ext cx="5570706" cy="5562584"/>
          </a:xfrm>
          <a:custGeom>
            <a:avLst/>
            <a:gdLst/>
            <a:ahLst/>
            <a:cxnLst/>
            <a:rect l="l" t="t" r="r" b="b"/>
            <a:pathLst>
              <a:path w="5570706" h="5562584">
                <a:moveTo>
                  <a:pt x="3374687" y="0"/>
                </a:moveTo>
                <a:cubicBezTo>
                  <a:pt x="4190094" y="0"/>
                  <a:pt x="4937956" y="289196"/>
                  <a:pt x="5521301" y="770615"/>
                </a:cubicBezTo>
                <a:lnTo>
                  <a:pt x="5570706" y="815517"/>
                </a:lnTo>
                <a:lnTo>
                  <a:pt x="5570706" y="5562584"/>
                </a:lnTo>
                <a:lnTo>
                  <a:pt x="808135" y="5562584"/>
                </a:lnTo>
                <a:lnTo>
                  <a:pt x="770615" y="5521302"/>
                </a:lnTo>
                <a:cubicBezTo>
                  <a:pt x="289196" y="4937957"/>
                  <a:pt x="0" y="4190095"/>
                  <a:pt x="0" y="3374687"/>
                </a:cubicBezTo>
                <a:cubicBezTo>
                  <a:pt x="0" y="1510899"/>
                  <a:pt x="1510899" y="0"/>
                  <a:pt x="3374687" y="0"/>
                </a:cubicBezTo>
                <a:close/>
              </a:path>
            </a:pathLst>
          </a:custGeom>
        </p:spPr>
      </p:pic>
      <p:sp>
        <p:nvSpPr>
          <p:cNvPr id="12" name="!!Oval">
            <a:extLst>
              <a:ext uri="{FF2B5EF4-FFF2-40B4-BE49-F238E27FC236}">
                <a16:creationId xmlns:a16="http://schemas.microsoft.com/office/drawing/2014/main" id="{1D460C86-854F-4FB3-ABC2-E823D8FEB9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43451" y="1656147"/>
            <a:ext cx="546100" cy="5461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!!Arc">
            <a:extLst>
              <a:ext uri="{FF2B5EF4-FFF2-40B4-BE49-F238E27FC236}">
                <a16:creationId xmlns:a16="http://schemas.microsoft.com/office/drawing/2014/main" id="{BB48116A-278A-4CC5-89D3-9DE8E8FF12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34739" y="587516"/>
            <a:ext cx="2987899" cy="2987899"/>
          </a:xfrm>
          <a:prstGeom prst="arc">
            <a:avLst>
              <a:gd name="adj1" fmla="val 15817365"/>
              <a:gd name="adj2" fmla="val 178138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99310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2A7BED-0F7D-4298-A436-C0CBB9EBEA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 dirty="0"/>
          </a:p>
        </p:txBody>
      </p:sp>
      <p:pic>
        <p:nvPicPr>
          <p:cNvPr id="5" name="Content Placeholder 4" descr="Two boys in red shirts&#10;&#10;Description automatically generated">
            <a:extLst>
              <a:ext uri="{FF2B5EF4-FFF2-40B4-BE49-F238E27FC236}">
                <a16:creationId xmlns:a16="http://schemas.microsoft.com/office/drawing/2014/main" id="{EE854BDF-6E2B-5365-549F-15DEF78E428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" y="1690688"/>
            <a:ext cx="3230173" cy="4295443"/>
          </a:xfrm>
        </p:spPr>
      </p:pic>
      <p:pic>
        <p:nvPicPr>
          <p:cNvPr id="7" name="Picture 6" descr="A child holding a piece of paper&#10;&#10;Description automatically generated">
            <a:extLst>
              <a:ext uri="{FF2B5EF4-FFF2-40B4-BE49-F238E27FC236}">
                <a16:creationId xmlns:a16="http://schemas.microsoft.com/office/drawing/2014/main" id="{F5B462EF-487C-D466-8162-CBCBAB80FC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671475" y="2250563"/>
            <a:ext cx="4269221" cy="3201916"/>
          </a:xfrm>
          <a:prstGeom prst="rect">
            <a:avLst/>
          </a:prstGeom>
        </p:spPr>
      </p:pic>
      <p:pic>
        <p:nvPicPr>
          <p:cNvPr id="9" name="Picture 8" descr="A group of people on a track&#10;&#10;Description automatically generated">
            <a:extLst>
              <a:ext uri="{FF2B5EF4-FFF2-40B4-BE49-F238E27FC236}">
                <a16:creationId xmlns:a16="http://schemas.microsoft.com/office/drawing/2014/main" id="{DAEA39A1-6E0A-ABA1-5D4E-3B33872C606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4278313"/>
            <a:ext cx="3810000" cy="2543175"/>
          </a:xfrm>
          <a:prstGeom prst="rect">
            <a:avLst/>
          </a:prstGeom>
        </p:spPr>
      </p:pic>
      <p:pic>
        <p:nvPicPr>
          <p:cNvPr id="11" name="Picture 10" descr="A group of people running on a track&#10;&#10;Description automatically generated">
            <a:extLst>
              <a:ext uri="{FF2B5EF4-FFF2-40B4-BE49-F238E27FC236}">
                <a16:creationId xmlns:a16="http://schemas.microsoft.com/office/drawing/2014/main" id="{05DF9FAA-DE55-F55D-CBC3-988532B1AB7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1716910"/>
            <a:ext cx="3810000" cy="2543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2184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460B0EFB-53ED-4F35-B05D-F658EA021C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 descr="A group of people sitting on a track&#10;&#10;Description automatically generated with medium confidence">
            <a:extLst>
              <a:ext uri="{FF2B5EF4-FFF2-40B4-BE49-F238E27FC236}">
                <a16:creationId xmlns:a16="http://schemas.microsoft.com/office/drawing/2014/main" id="{B31A105B-0F30-457F-9284-9D0C81A24A4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66" r="5595"/>
          <a:stretch/>
        </p:blipFill>
        <p:spPr>
          <a:xfrm>
            <a:off x="-7366" y="10"/>
            <a:ext cx="4855591" cy="6857990"/>
          </a:xfrm>
          <a:custGeom>
            <a:avLst/>
            <a:gdLst/>
            <a:ahLst/>
            <a:cxnLst/>
            <a:rect l="l" t="t" r="r" b="b"/>
            <a:pathLst>
              <a:path w="4636517" h="6858000">
                <a:moveTo>
                  <a:pt x="0" y="0"/>
                </a:moveTo>
                <a:lnTo>
                  <a:pt x="4636517" y="0"/>
                </a:lnTo>
                <a:lnTo>
                  <a:pt x="4636517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2" name="!!Arc">
            <a:extLst>
              <a:ext uri="{FF2B5EF4-FFF2-40B4-BE49-F238E27FC236}">
                <a16:creationId xmlns:a16="http://schemas.microsoft.com/office/drawing/2014/main" id="{835EF3DD-7D43-4A27-8967-A92FD8CC93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73531" y="407987"/>
            <a:ext cx="2987899" cy="2987899"/>
          </a:xfrm>
          <a:prstGeom prst="arc">
            <a:avLst>
              <a:gd name="adj1" fmla="val 16200000"/>
              <a:gd name="adj2" fmla="val 2563720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6BC53C3-8620-47E4-83C2-B3A57A7D7D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27048" y="407987"/>
            <a:ext cx="5721484" cy="1325563"/>
          </a:xfrm>
        </p:spPr>
        <p:txBody>
          <a:bodyPr>
            <a:normAutofit/>
          </a:bodyPr>
          <a:lstStyle/>
          <a:p>
            <a:r>
              <a:rPr lang="is-IS" dirty="0"/>
              <a:t>Sumarnámskeið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8DC37B-F12C-487B-88A8-BA6E37908B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27048" y="1868487"/>
            <a:ext cx="5721484" cy="4351338"/>
          </a:xfrm>
        </p:spPr>
        <p:txBody>
          <a:bodyPr>
            <a:normAutofit/>
          </a:bodyPr>
          <a:lstStyle/>
          <a:p>
            <a:r>
              <a:rPr lang="is-IS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Sumarnámskeið 2023 var í samstarfi við sunddeild Aftureldingar fyrir 6 – 10 ára börn. Þá var boðið var upp á heilsdagsnámskeið með frábærum þjálfurum. Óhætt er að segja að námskeiðið hafi gengið framar vonum og meira að segja hafi komið upp sú staða í sumum vikum að færri hafi komist að en vildu. </a:t>
            </a:r>
          </a:p>
          <a:p>
            <a:r>
              <a:rPr lang="is-IS" dirty="0">
                <a:latin typeface="Calibri" panose="020F0502020204030204" pitchFamily="34" charset="0"/>
                <a:ea typeface="Calibri" panose="020F0502020204030204" pitchFamily="34" charset="0"/>
              </a:rPr>
              <a:t>Mikil óvissa er um sumarnámskeið 2024 vegna fyrirhugaðra framkvæmda á Varmársvæðinu.</a:t>
            </a:r>
          </a:p>
          <a:p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38726977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4F7EBAE4-9945-4473-9E34-B2C66EA0F0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F1A05FE-FB95-4C34-B010-4031357687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393361" cy="1325563"/>
          </a:xfrm>
        </p:spPr>
        <p:txBody>
          <a:bodyPr>
            <a:normAutofit/>
          </a:bodyPr>
          <a:lstStyle/>
          <a:p>
            <a:r>
              <a:rPr lang="is-IS" dirty="0"/>
              <a:t>Íþróttafólk ársins 2023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A4105F-82F0-4C80-B8BC-D689137993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393361" cy="4351338"/>
          </a:xfrm>
        </p:spPr>
        <p:txBody>
          <a:bodyPr>
            <a:normAutofit/>
          </a:bodyPr>
          <a:lstStyle/>
          <a:p>
            <a:r>
              <a:rPr lang="is-IS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Þar sem lítið var um mótaþátttöku á árinu var ákveðið að velja ekki íþróttafólk ársins að þessu sinni.</a:t>
            </a:r>
          </a:p>
          <a:p>
            <a:endParaRPr lang="is-I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FA9648B-DC80-47BF-9BA0-886329E2AC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r="12500"/>
          <a:stretch/>
        </p:blipFill>
        <p:spPr>
          <a:xfrm>
            <a:off x="6374918" y="696462"/>
            <a:ext cx="5184000" cy="5184000"/>
          </a:xfrm>
          <a:custGeom>
            <a:avLst/>
            <a:gdLst/>
            <a:ahLst/>
            <a:cxnLst/>
            <a:rect l="l" t="t" r="r" b="b"/>
            <a:pathLst>
              <a:path w="2663168" h="2663168">
                <a:moveTo>
                  <a:pt x="1331584" y="0"/>
                </a:moveTo>
                <a:cubicBezTo>
                  <a:pt x="2066998" y="0"/>
                  <a:pt x="2663168" y="596170"/>
                  <a:pt x="2663168" y="1331584"/>
                </a:cubicBezTo>
                <a:cubicBezTo>
                  <a:pt x="2663168" y="2066998"/>
                  <a:pt x="2066998" y="2663168"/>
                  <a:pt x="1331584" y="2663168"/>
                </a:cubicBezTo>
                <a:cubicBezTo>
                  <a:pt x="596170" y="2663168"/>
                  <a:pt x="0" y="2066998"/>
                  <a:pt x="0" y="1331584"/>
                </a:cubicBezTo>
                <a:cubicBezTo>
                  <a:pt x="0" y="596170"/>
                  <a:pt x="596170" y="0"/>
                  <a:pt x="1331584" y="0"/>
                </a:cubicBezTo>
                <a:close/>
              </a:path>
            </a:pathLst>
          </a:custGeom>
        </p:spPr>
      </p:pic>
      <p:sp>
        <p:nvSpPr>
          <p:cNvPr id="12" name="!!Arc">
            <a:extLst>
              <a:ext uri="{FF2B5EF4-FFF2-40B4-BE49-F238E27FC236}">
                <a16:creationId xmlns:a16="http://schemas.microsoft.com/office/drawing/2014/main" id="{70BEB1E7-2F88-40BC-B73D-42E5B6F80B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189197" flipV="1">
            <a:off x="6261882" y="687822"/>
            <a:ext cx="5471147" cy="5471147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>
                <a:alpha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!!Oval">
            <a:extLst>
              <a:ext uri="{FF2B5EF4-FFF2-40B4-BE49-F238E27FC236}">
                <a16:creationId xmlns:a16="http://schemas.microsoft.com/office/drawing/2014/main" id="{A7B99495-F43F-4D80-A44F-2CB4764EB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48561" y="921125"/>
            <a:ext cx="791021" cy="76956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02760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4E73EB10-AEDA-42B9-9D11-54E59B48D4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72DEF309-605D-4117-9340-6D589B6C3A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3986173" flipV="1">
            <a:off x="3930947" y="651615"/>
            <a:ext cx="4083433" cy="4083433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>
                <a:alpha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557DCB7-C477-47BD-A93B-72173F36B1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is-IS"/>
              <a:t>Álafosshlaupið</a:t>
            </a:r>
            <a:endParaRPr lang="is-I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14D840-9C90-4460-88F1-C4A2D40A24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393361" cy="4351338"/>
          </a:xfrm>
        </p:spPr>
        <p:txBody>
          <a:bodyPr>
            <a:normAutofit/>
          </a:bodyPr>
          <a:lstStyle/>
          <a:p>
            <a:pPr>
              <a:spcAft>
                <a:spcPts val="800"/>
              </a:spcAft>
            </a:pPr>
            <a:r>
              <a:rPr lang="is-IS" sz="19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Fór fram að venju þann 12. júní.</a:t>
            </a:r>
          </a:p>
          <a:p>
            <a:pPr>
              <a:spcAft>
                <a:spcPts val="800"/>
              </a:spcAft>
            </a:pPr>
            <a:r>
              <a:rPr lang="is-IS" sz="19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Boðið var upp á tvær vegalengdir, u.þ.b 5 og 10 km.  </a:t>
            </a:r>
          </a:p>
          <a:p>
            <a:pPr>
              <a:spcAft>
                <a:spcPts val="800"/>
              </a:spcAft>
            </a:pPr>
            <a:r>
              <a:rPr lang="is-IS" sz="1900" dirty="0">
                <a:latin typeface="Calibri" panose="020F0502020204030204" pitchFamily="34" charset="0"/>
                <a:ea typeface="Calibri" panose="020F0502020204030204" pitchFamily="34" charset="0"/>
              </a:rPr>
              <a:t>105</a:t>
            </a:r>
            <a:r>
              <a:rPr lang="is-IS" sz="19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þátttakendur </a:t>
            </a:r>
            <a:r>
              <a:rPr lang="is-IS" sz="1900" dirty="0">
                <a:latin typeface="Calibri" panose="020F0502020204030204" pitchFamily="34" charset="0"/>
                <a:ea typeface="Calibri" panose="020F0502020204030204" pitchFamily="34" charset="0"/>
              </a:rPr>
              <a:t>voru skráðir til</a:t>
            </a:r>
            <a:r>
              <a:rPr lang="is-IS" sz="19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keppni, </a:t>
            </a:r>
          </a:p>
          <a:p>
            <a:pPr lvl="1">
              <a:spcAft>
                <a:spcPts val="800"/>
              </a:spcAft>
            </a:pPr>
            <a:r>
              <a:rPr lang="is-IS" sz="15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35 í 5km</a:t>
            </a:r>
            <a:endParaRPr lang="is-IS" sz="15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lvl="1">
              <a:spcAft>
                <a:spcPts val="800"/>
              </a:spcAft>
            </a:pPr>
            <a:r>
              <a:rPr lang="is-IS" sz="13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70 í 10km. </a:t>
            </a:r>
          </a:p>
          <a:p>
            <a:endParaRPr lang="is-IS" sz="19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CF0C844-FCBB-4AE6-98AB-D1532A853C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76" r="13276"/>
          <a:stretch/>
        </p:blipFill>
        <p:spPr>
          <a:xfrm>
            <a:off x="7092462" y="1825625"/>
            <a:ext cx="4261337" cy="4351338"/>
          </a:xfrm>
          <a:custGeom>
            <a:avLst/>
            <a:gdLst/>
            <a:ahLst/>
            <a:cxnLst/>
            <a:rect l="l" t="t" r="r" b="b"/>
            <a:pathLst>
              <a:path w="4114800" h="5712488">
                <a:moveTo>
                  <a:pt x="133155" y="0"/>
                </a:moveTo>
                <a:lnTo>
                  <a:pt x="3981645" y="0"/>
                </a:lnTo>
                <a:cubicBezTo>
                  <a:pt x="4055184" y="0"/>
                  <a:pt x="4114800" y="59616"/>
                  <a:pt x="4114800" y="133155"/>
                </a:cubicBezTo>
                <a:lnTo>
                  <a:pt x="4114800" y="5579333"/>
                </a:lnTo>
                <a:cubicBezTo>
                  <a:pt x="4114800" y="5652872"/>
                  <a:pt x="4055184" y="5712488"/>
                  <a:pt x="3981645" y="5712488"/>
                </a:cubicBezTo>
                <a:lnTo>
                  <a:pt x="133155" y="5712488"/>
                </a:lnTo>
                <a:cubicBezTo>
                  <a:pt x="59616" y="5712488"/>
                  <a:pt x="0" y="5652872"/>
                  <a:pt x="0" y="5579333"/>
                </a:cubicBezTo>
                <a:lnTo>
                  <a:pt x="0" y="133155"/>
                </a:lnTo>
                <a:cubicBezTo>
                  <a:pt x="0" y="59616"/>
                  <a:pt x="59616" y="0"/>
                  <a:pt x="133155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900621682"/>
      </p:ext>
    </p:extLst>
  </p:cSld>
  <p:clrMapOvr>
    <a:masterClrMapping/>
  </p:clrMapOvr>
</p:sld>
</file>

<file path=ppt/theme/theme1.xml><?xml version="1.0" encoding="utf-8"?>
<a:theme xmlns:a="http://schemas.openxmlformats.org/drawingml/2006/main" name="ShapesVTI">
  <a:themeElements>
    <a:clrScheme name="Office">
      <a:dk1>
        <a:srgbClr val="000000"/>
      </a:dk1>
      <a:lt1>
        <a:srgbClr val="FFFFFF"/>
      </a:lt1>
      <a:dk2>
        <a:srgbClr val="281B10"/>
      </a:dk2>
      <a:lt2>
        <a:srgbClr val="FFF9F5"/>
      </a:lt2>
      <a:accent1>
        <a:srgbClr val="EE7661"/>
      </a:accent1>
      <a:accent2>
        <a:srgbClr val="4E91F0"/>
      </a:accent2>
      <a:accent3>
        <a:srgbClr val="5B5260"/>
      </a:accent3>
      <a:accent4>
        <a:srgbClr val="2CC3B4"/>
      </a:accent4>
      <a:accent5>
        <a:srgbClr val="C097F8"/>
      </a:accent5>
      <a:accent6>
        <a:srgbClr val="FF9514"/>
      </a:accent6>
      <a:hlink>
        <a:srgbClr val="E50CBC"/>
      </a:hlink>
      <a:folHlink>
        <a:srgbClr val="6257FF"/>
      </a:folHlink>
    </a:clrScheme>
    <a:fontScheme name="Festival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hapesVTI" id="{C78D20FD-A872-4243-8597-B534C62538FF}" vid="{7CAFCCF9-7834-41D6-B6AB-7D225A18A4E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435</TotalTime>
  <Words>547</Words>
  <Application>Microsoft Office PowerPoint</Application>
  <PresentationFormat>Widescreen</PresentationFormat>
  <Paragraphs>90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Century Gothic</vt:lpstr>
      <vt:lpstr>ShapesVTI</vt:lpstr>
      <vt:lpstr>Frjálsíþróttadeild Aftureldingar</vt:lpstr>
      <vt:lpstr>Dagskrá aðalfundar</vt:lpstr>
      <vt:lpstr>Skýrsla stjórnar fyrir starfsárið 2023</vt:lpstr>
      <vt:lpstr>Iðkendur</vt:lpstr>
      <vt:lpstr>Mót</vt:lpstr>
      <vt:lpstr>PowerPoint Presentation</vt:lpstr>
      <vt:lpstr>Sumarnámskeið</vt:lpstr>
      <vt:lpstr>Íþróttafólk ársins 2023</vt:lpstr>
      <vt:lpstr>Álafosshlaupið</vt:lpstr>
      <vt:lpstr>Álafosshlaupið – sigurvegarar 2023</vt:lpstr>
      <vt:lpstr>Drulluhlaupið</vt:lpstr>
      <vt:lpstr>Hlaupahópur</vt:lpstr>
      <vt:lpstr>Hlaupahópur Aftureldingar - Mosóskokk</vt:lpstr>
      <vt:lpstr>Fjárhagur</vt:lpstr>
      <vt:lpstr>Fjárhagsáætlun 2024</vt:lpstr>
      <vt:lpstr>Kosningar</vt:lpstr>
      <vt:lpstr>Önnur mál og umræða</vt:lpstr>
      <vt:lpstr>Fundarslit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Frjálsíþróttadeild Aftureldingar</dc:title>
  <dc:creator>Teitur Ingi Valmundsson</dc:creator>
  <cp:lastModifiedBy>Teitur Ingi Valmundsson</cp:lastModifiedBy>
  <cp:revision>7</cp:revision>
  <dcterms:created xsi:type="dcterms:W3CDTF">2022-04-28T13:58:47Z</dcterms:created>
  <dcterms:modified xsi:type="dcterms:W3CDTF">2024-04-08T09:49:48Z</dcterms:modified>
</cp:coreProperties>
</file>